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13" r:id="rId5"/>
    <p:sldId id="508" r:id="rId6"/>
    <p:sldId id="617" r:id="rId7"/>
    <p:sldId id="618" r:id="rId8"/>
    <p:sldId id="619" r:id="rId9"/>
    <p:sldId id="620" r:id="rId10"/>
    <p:sldId id="627" r:id="rId11"/>
    <p:sldId id="621" r:id="rId12"/>
    <p:sldId id="622" r:id="rId13"/>
    <p:sldId id="623" r:id="rId14"/>
    <p:sldId id="438" r:id="rId15"/>
    <p:sldId id="274" r:id="rId16"/>
    <p:sldId id="29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313"/>
            <p14:sldId id="508"/>
            <p14:sldId id="617"/>
            <p14:sldId id="618"/>
            <p14:sldId id="619"/>
            <p14:sldId id="620"/>
            <p14:sldId id="627"/>
            <p14:sldId id="621"/>
            <p14:sldId id="622"/>
            <p14:sldId id="623"/>
            <p14:sldId id="438"/>
            <p14:sldId id="27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12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287" userDrawn="1">
          <p15:clr>
            <a:srgbClr val="A4A3A4"/>
          </p15:clr>
        </p15:guide>
        <p15:guide id="4" pos="7160" userDrawn="1">
          <p15:clr>
            <a:srgbClr val="A4A3A4"/>
          </p15:clr>
        </p15:guide>
        <p15:guide id="5" pos="710" userDrawn="1">
          <p15:clr>
            <a:srgbClr val="A4A3A4"/>
          </p15:clr>
        </p15:guide>
        <p15:guide id="6" pos="3364" userDrawn="1">
          <p15:clr>
            <a:srgbClr val="A4A3A4"/>
          </p15:clr>
        </p15:guide>
        <p15:guide id="7" pos="6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731"/>
    <a:srgbClr val="FFC000"/>
    <a:srgbClr val="66FFFF"/>
    <a:srgbClr val="C22C2D"/>
    <a:srgbClr val="FF6600"/>
    <a:srgbClr val="E0E0E5"/>
    <a:srgbClr val="FFE8CB"/>
    <a:srgbClr val="FFF2CC"/>
    <a:srgbClr val="FFF4E7"/>
    <a:srgbClr val="1C7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878" autoAdjust="0"/>
  </p:normalViewPr>
  <p:slideViewPr>
    <p:cSldViewPr showGuides="1">
      <p:cViewPr varScale="1">
        <p:scale>
          <a:sx n="78" d="100"/>
          <a:sy n="78" d="100"/>
        </p:scale>
        <p:origin x="802" y="72"/>
      </p:cViewPr>
      <p:guideLst>
        <p:guide orient="horz" pos="1512"/>
        <p:guide pos="6788"/>
        <p:guide pos="4287"/>
        <p:guide pos="7160"/>
        <p:guide pos="710"/>
        <p:guide pos="3364"/>
        <p:guide pos="69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6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jpeg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5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 userDrawn="1"/>
        </p:nvGrpSpPr>
        <p:grpSpPr>
          <a:xfrm>
            <a:off x="3000000" y="955306"/>
            <a:ext cx="6192001" cy="18000"/>
            <a:chOff x="3638754" y="955306"/>
            <a:chExt cx="6192001" cy="18000"/>
          </a:xfrm>
        </p:grpSpPr>
        <p:sp>
          <p:nvSpPr>
            <p:cNvPr id="12" name="Rectangle 5"/>
            <p:cNvSpPr/>
            <p:nvPr/>
          </p:nvSpPr>
          <p:spPr>
            <a:xfrm>
              <a:off x="6734755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  <p:sp>
          <p:nvSpPr>
            <p:cNvPr id="13" name="Rectangle 5"/>
            <p:cNvSpPr/>
            <p:nvPr/>
          </p:nvSpPr>
          <p:spPr>
            <a:xfrm flipH="1">
              <a:off x="3638754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</p:grpSp>
      <p:sp>
        <p:nvSpPr>
          <p:cNvPr id="14" name="内容占位符 3"/>
          <p:cNvSpPr>
            <a:spLocks noGrp="1"/>
          </p:cNvSpPr>
          <p:nvPr>
            <p:ph sz="quarter" idx="12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/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圆角矩形 17"/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Content Placeholder 2"/>
                <p:cNvSpPr txBox="1"/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  <a:endParaRPr lang="en-US" altLang="zh-CN" sz="1800" kern="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665099" y="1834991"/>
            <a:ext cx="1701416" cy="17014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2192305" y="1735057"/>
            <a:ext cx="1619532" cy="6756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结束页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组合 2"/>
          <p:cNvGrpSpPr/>
          <p:nvPr/>
        </p:nvGrpSpPr>
        <p:grpSpPr>
          <a:xfrm>
            <a:off x="-929651" y="-17"/>
            <a:ext cx="14538990" cy="7894347"/>
            <a:chOff x="0" y="-1"/>
            <a:chExt cx="14538987" cy="7894345"/>
          </a:xfrm>
        </p:grpSpPr>
        <p:pic>
          <p:nvPicPr>
            <p:cNvPr id="329" name="图片 3" descr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036323"/>
              <a:ext cx="14538987" cy="68580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335" name="组合 4"/>
            <p:cNvGrpSpPr/>
            <p:nvPr/>
          </p:nvGrpSpPr>
          <p:grpSpPr>
            <a:xfrm>
              <a:off x="3209868" y="1834977"/>
              <a:ext cx="9139856" cy="2239778"/>
              <a:chOff x="-1" y="-1"/>
              <a:chExt cx="9139854" cy="2239776"/>
            </a:xfrm>
          </p:grpSpPr>
          <p:grpSp>
            <p:nvGrpSpPr>
              <p:cNvPr id="333" name="组合 6"/>
              <p:cNvGrpSpPr/>
              <p:nvPr/>
            </p:nvGrpSpPr>
            <p:grpSpPr>
              <a:xfrm>
                <a:off x="3015745" y="-2"/>
                <a:ext cx="6124109" cy="2239777"/>
                <a:chOff x="-1" y="0"/>
                <a:chExt cx="6124108" cy="2239776"/>
              </a:xfrm>
            </p:grpSpPr>
            <p:pic>
              <p:nvPicPr>
                <p:cNvPr id="330" name="图片 13" descr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534" y="-1"/>
                  <a:ext cx="1701437" cy="170145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>
                  <a:outerShdw blurRad="241300" dist="38100" dir="2700000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331" name="圆角矩形 17"/>
                <p:cNvSpPr txBox="1"/>
                <p:nvPr/>
              </p:nvSpPr>
              <p:spPr>
                <a:xfrm>
                  <a:off x="-2" y="1830839"/>
                  <a:ext cx="3808505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公众号</a:t>
                  </a:r>
                </a:p>
              </p:txBody>
            </p:sp>
            <p:sp>
              <p:nvSpPr>
                <p:cNvPr id="332" name="圆角矩形 17"/>
                <p:cNvSpPr txBox="1"/>
                <p:nvPr/>
              </p:nvSpPr>
              <p:spPr>
                <a:xfrm>
                  <a:off x="2315602" y="1830839"/>
                  <a:ext cx="3808506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客服微信</a:t>
                  </a:r>
                </a:p>
              </p:txBody>
            </p:sp>
          </p:grpSp>
          <p:sp>
            <p:nvSpPr>
              <p:cNvPr id="334" name="文本框 11"/>
              <p:cNvSpPr txBox="1"/>
              <p:nvPr/>
            </p:nvSpPr>
            <p:spPr>
              <a:xfrm>
                <a:off x="-2" y="537852"/>
                <a:ext cx="3734170" cy="16281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联系我们：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电话：18001992849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邮箱： 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Q Q： 2677693114</a:t>
                </a:r>
              </a:p>
            </p:txBody>
          </p:sp>
        </p:grpSp>
        <p:pic>
          <p:nvPicPr>
            <p:cNvPr id="336" name="图片 5" descr="图片 5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0" y="-2"/>
              <a:ext cx="14538987" cy="115238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338" name="图片 17" descr="图片 17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663904" y="1588622"/>
            <a:ext cx="631608" cy="8081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图片 18" descr="图片 18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2282538" y="1354505"/>
            <a:ext cx="1733856" cy="10990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图片 8" descr="图片 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665098" y="1834991"/>
            <a:ext cx="1701427" cy="17014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8999" y="4268930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标题 1"/>
          <p:cNvSpPr txBox="1"/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/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/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/>
                <p:cNvSpPr/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/>
                <p:cNvSpPr/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/>
                <p:cNvSpPr/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/>
                <p:cNvSpPr/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grpSp>
              <p:nvGrpSpPr>
                <p:cNvPr id="56" name="Group 19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Oval 6"/>
                <p:cNvSpPr/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/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4" name="Rectangle 5"/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单击此处编辑母版标题样式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4" name="内容占位符 17"/>
          <p:cNvSpPr txBox="1"/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  <a:endParaRPr lang="zh-CN" altLang="en-US" spc="200" baseline="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图片占位符 3"/>
          <p:cNvSpPr txBox="1"/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6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499" y="2060848"/>
            <a:ext cx="10781001" cy="175323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Kaggle </a:t>
            </a:r>
            <a:r>
              <a:rPr lang="en-US" altLang="zh-CN" sz="5400">
                <a:sym typeface="+mn-ea"/>
              </a:rPr>
              <a:t>ISIC2024</a:t>
            </a:r>
            <a:r>
              <a:rPr sz="5400">
                <a:sym typeface="+mn-ea"/>
              </a:rPr>
              <a:t>图像分类</a:t>
            </a:r>
            <a:r>
              <a:rPr lang="zh-CN" altLang="en-US" sz="7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</a:t>
            </a:r>
            <a:b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timm </a:t>
            </a:r>
            <a:r>
              <a:rPr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框架实战</a:t>
            </a:r>
            <a:endParaRPr sz="5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648999" y="4264666"/>
            <a:ext cx="6156750" cy="478155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导师：</a:t>
            </a:r>
            <a:r>
              <a:rPr lang="en-US" altLang="zh-CN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William</a:t>
            </a:r>
            <a:endParaRPr lang="en-US" altLang="zh-CN" b="1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bird sound</a:t>
            </a:r>
            <a:r>
              <a:rPr spc="130">
                <a:solidFill>
                  <a:schemeClr val="bg1"/>
                </a:solidFill>
                <a:sym typeface="+mn-ea"/>
              </a:rPr>
              <a:t>网络详解</a:t>
            </a:r>
            <a:br>
              <a: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1694180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4. </a:t>
            </a:r>
            <a:r>
              <a:rPr lang="zh-CN" altLang="en-US" sz="1800" spc="130" dirty="0">
                <a:solidFill>
                  <a:schemeClr val="bg1"/>
                </a:solidFill>
              </a:rPr>
              <a:t>送入</a:t>
            </a:r>
            <a:r>
              <a:rPr lang="en-US" altLang="zh-CN" sz="1800" spc="130" dirty="0">
                <a:solidFill>
                  <a:schemeClr val="bg1"/>
                </a:solidFill>
              </a:rPr>
              <a:t>backbone</a:t>
            </a:r>
            <a:r>
              <a:rPr lang="zh-CN" altLang="en-US" sz="1800" spc="130" dirty="0">
                <a:solidFill>
                  <a:schemeClr val="bg1"/>
                </a:solidFill>
              </a:rPr>
              <a:t>后在</a:t>
            </a:r>
            <a:r>
              <a:rPr lang="en-US" altLang="zh-CN" sz="1800" spc="130" dirty="0">
                <a:solidFill>
                  <a:schemeClr val="bg1"/>
                </a:solidFill>
              </a:rPr>
              <a:t>rerange </a:t>
            </a:r>
            <a:r>
              <a:rPr lang="zh-CN" altLang="en-US" sz="1800" spc="130" dirty="0">
                <a:solidFill>
                  <a:schemeClr val="bg1"/>
                </a:solidFill>
              </a:rPr>
              <a:t>成 </a:t>
            </a:r>
            <a:r>
              <a:rPr lang="en-US" altLang="zh-CN" sz="1800" spc="130" dirty="0">
                <a:solidFill>
                  <a:schemeClr val="bg1"/>
                </a:solidFill>
              </a:rPr>
              <a:t>30s</a:t>
            </a:r>
            <a:r>
              <a:rPr lang="zh-CN" altLang="en-US" sz="1800" spc="130" dirty="0">
                <a:solidFill>
                  <a:schemeClr val="bg1"/>
                </a:solidFill>
              </a:rPr>
              <a:t>的片段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5. </a:t>
            </a:r>
            <a:r>
              <a:rPr lang="zh-CN" altLang="en-US" sz="1800" spc="130" dirty="0">
                <a:solidFill>
                  <a:schemeClr val="bg1"/>
                </a:solidFill>
              </a:rPr>
              <a:t>利用</a:t>
            </a:r>
            <a:r>
              <a:rPr lang="en-US" altLang="zh-CN" sz="1800" spc="130" dirty="0">
                <a:solidFill>
                  <a:schemeClr val="bg1"/>
                </a:solidFill>
              </a:rPr>
              <a:t>GEM pooling</a:t>
            </a:r>
            <a:r>
              <a:rPr lang="zh-CN" altLang="en-US" sz="1800" spc="130" dirty="0">
                <a:solidFill>
                  <a:schemeClr val="bg1"/>
                </a:solidFill>
              </a:rPr>
              <a:t>操作得到</a:t>
            </a:r>
            <a:r>
              <a:rPr lang="en-US" altLang="zh-CN" sz="1800" spc="130" dirty="0">
                <a:solidFill>
                  <a:schemeClr val="bg1"/>
                </a:solidFill>
              </a:rPr>
              <a:t>2*1024</a:t>
            </a:r>
            <a:r>
              <a:rPr lang="zh-CN" altLang="en-US" sz="1800" spc="130" dirty="0">
                <a:solidFill>
                  <a:schemeClr val="bg1"/>
                </a:solidFill>
              </a:rPr>
              <a:t>维度向量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6. </a:t>
            </a:r>
            <a:r>
              <a:rPr lang="zh-CN" altLang="en-US" sz="1800" spc="130" dirty="0">
                <a:solidFill>
                  <a:schemeClr val="bg1"/>
                </a:solidFill>
              </a:rPr>
              <a:t>最后过</a:t>
            </a:r>
            <a:r>
              <a:rPr lang="en-US" altLang="zh-CN" sz="1800" spc="130" dirty="0">
                <a:solidFill>
                  <a:schemeClr val="bg1"/>
                </a:solidFill>
              </a:rPr>
              <a:t>linear</a:t>
            </a:r>
            <a:r>
              <a:rPr lang="zh-CN" altLang="en-US" sz="1800" spc="130" dirty="0">
                <a:solidFill>
                  <a:schemeClr val="bg1"/>
                </a:solidFill>
              </a:rPr>
              <a:t>层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bird sound model structure</a:t>
            </a:r>
            <a:endParaRPr lang="en-US" altLang="zh-CN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05" y="3605530"/>
            <a:ext cx="11493500" cy="31007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spc="130">
                <a:solidFill>
                  <a:schemeClr val="bg1"/>
                </a:solidFill>
                <a:sym typeface="+mn-ea"/>
              </a:rPr>
              <a:t>问题解答</a:t>
            </a:r>
            <a:br>
              <a: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Q&amp;A</a:t>
            </a:r>
            <a:endParaRPr lang="en-US" altLang="zh-CN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207972" y="0"/>
            <a:ext cx="11984028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6945" y="-31230"/>
            <a:ext cx="12228513" cy="68580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9000"/>
                </a:srgbClr>
              </a:gs>
              <a:gs pos="26000">
                <a:srgbClr val="001133">
                  <a:alpha val="69000"/>
                  <a:lumMod val="45000"/>
                </a:srgbClr>
              </a:gs>
              <a:gs pos="70000">
                <a:srgbClr val="00040A">
                  <a:alpha val="91000"/>
                </a:srgbClr>
              </a:gs>
              <a:gs pos="100000">
                <a:schemeClr val="tx1">
                  <a:lumMod val="8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479425" y="1962751"/>
            <a:ext cx="11338560" cy="226117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我承诺：</a:t>
            </a:r>
            <a:b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周努力上</a:t>
            </a: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TOP100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6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79425" y="999689"/>
            <a:ext cx="7808232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请让我们一起立一个</a:t>
            </a:r>
            <a:r>
              <a:rPr lang="en-US" altLang="zh-CN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flag</a:t>
            </a:r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pc="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3262563" y="2343709"/>
            <a:ext cx="5955631" cy="497957"/>
          </a:xfrm>
        </p:spPr>
        <p:txBody>
          <a:bodyPr/>
          <a:lstStyle/>
          <a:p>
            <a:r>
              <a:rPr lang="zh-CN" altLang="en-US" sz="2400" b="1" spc="600" dirty="0">
                <a:solidFill>
                  <a:srgbClr val="FFC000"/>
                </a:solidFill>
              </a:rPr>
              <a:t>再小的细节，也值得被认真对待</a:t>
            </a:r>
            <a:endParaRPr lang="zh-CN" altLang="en-US" sz="2400" b="1" spc="600" dirty="0">
              <a:solidFill>
                <a:srgbClr val="FFC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11188"/>
            <a:ext cx="6786563" cy="5905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结语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255169" y="2159043"/>
            <a:ext cx="711710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660524" y="1817397"/>
            <a:ext cx="1716752" cy="1716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59729" y="3164817"/>
            <a:ext cx="28552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service@deepshare.net.</a:t>
            </a:r>
            <a:r>
              <a:rPr lang="en-US" altLang="zh-CN" dirty="0"/>
              <a:t>net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430922" y="1108772"/>
            <a:ext cx="5870447" cy="1096067"/>
            <a:chOff x="3769988" y="2446506"/>
            <a:chExt cx="5870447" cy="1096067"/>
          </a:xfrm>
        </p:grpSpPr>
        <p:sp>
          <p:nvSpPr>
            <p:cNvPr id="21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timm</a:t>
              </a:r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框架实战</a:t>
              </a:r>
              <a:endPara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1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3430922" y="2378131"/>
            <a:ext cx="5870447" cy="1096067"/>
            <a:chOff x="3769988" y="2446506"/>
            <a:chExt cx="5870447" cy="1096067"/>
          </a:xfrm>
        </p:grpSpPr>
        <p:sp>
          <p:nvSpPr>
            <p:cNvPr id="42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bird sound</a:t>
              </a:r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网络详解</a:t>
              </a:r>
              <a:endPara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2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/>
          <p:cNvGrpSpPr/>
          <p:nvPr/>
        </p:nvGrpSpPr>
        <p:grpSpPr>
          <a:xfrm>
            <a:off x="3430922" y="3628499"/>
            <a:ext cx="5870447" cy="1096067"/>
            <a:chOff x="3769988" y="2446506"/>
            <a:chExt cx="5870447" cy="1096067"/>
          </a:xfrm>
        </p:grpSpPr>
        <p:sp>
          <p:nvSpPr>
            <p:cNvPr id="13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Q&amp;A</a:t>
              </a:r>
              <a:endPara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3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timm</a:t>
            </a:r>
            <a:r>
              <a:rPr dirty="0"/>
              <a:t>框架实战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4034790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如何查看预训练模型种类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查看timm提供的预训练模型 截止到2022.3.27日为止，timm提供的预训练模型已经达到了592个，我们可以通过timm.list_models()方法查看timm提供的预训练模型（注：本章测试代码均是在jupyter notebook上进行）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import timm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avail_pretrained_models = timm.list_models(pretrained=True)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len(avail_pretrained_models)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timm </a:t>
            </a:r>
            <a:r>
              <a:rPr lang="zh-CN" altLang="en-US" dirty="0">
                <a:solidFill>
                  <a:schemeClr val="bg1"/>
                </a:solidFill>
              </a:rPr>
              <a:t>框架实战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timm</a:t>
            </a:r>
            <a:r>
              <a:rPr dirty="0"/>
              <a:t>框架实战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601720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如何查看预训练模型种类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查看特定模型的所有种类 每一种系列可能对应着不同方案的模型，比如Resnet系列就包括了ResNet18，50，101等模型，我们可以在timm.list_models()传入想查询的模型名称（模糊查询），比如我们想查询densenet系列的所有模型。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all_densnet_models = timm.list_models("*densenet*")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all_densnet_models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timm </a:t>
            </a:r>
            <a:r>
              <a:rPr lang="zh-CN" altLang="en-US" dirty="0">
                <a:solidFill>
                  <a:schemeClr val="bg1"/>
                </a:solidFill>
              </a:rPr>
              <a:t>框架实战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timm</a:t>
            </a:r>
            <a:r>
              <a:rPr dirty="0"/>
              <a:t>框架实战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4163060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如何查看预训练模型种类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查看模型的具体参数 当我们想查看下模型的具体参数的时候，我们可以通过访问模型的default_cfg属性来进行查看，具体操作如下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model = timm.create_model('resnet34',num_classes=10,pretrained=True)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model.default_cfg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timm </a:t>
            </a:r>
            <a:r>
              <a:rPr lang="zh-CN" altLang="en-US" dirty="0">
                <a:solidFill>
                  <a:schemeClr val="bg1"/>
                </a:solidFill>
              </a:rPr>
              <a:t>框架实战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timm</a:t>
            </a:r>
            <a:r>
              <a:rPr dirty="0"/>
              <a:t>框架实战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4900295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如何查看预训练模型种类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在得到我们想要使用的预训练模型后，我们可以通过timm.create_model()的方法来进行模型的创建，我们可以通过传入参数pretrained=True，来使用预训练模型。同样的，我们也可以使用跟torchvision里面的模型一样的方法查看模型的参数，类型/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import timm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import torch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model = timm.create_model('resnet34',pretrained=True)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x = torch.randn(1,3,224,224)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output = model(x)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output.shape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timm </a:t>
            </a:r>
            <a:r>
              <a:rPr lang="zh-CN" altLang="en-US" dirty="0">
                <a:solidFill>
                  <a:schemeClr val="bg1"/>
                </a:solidFill>
              </a:rPr>
              <a:t>框架实战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timm</a:t>
            </a:r>
            <a:r>
              <a:rPr dirty="0"/>
              <a:t>框架实战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4595495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如何查看预训练模型种类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修改模型（将1000类改为10类输出）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model = timm.create_model('resnet34',num_classes=10,pretrained=True)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x = torch.randn(1,3,224,224)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output = model(x)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output.shape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改变输入通道数（比如我们传入的图片是单通道的，但是模型需要的是三通道图片） 我们可以通过添加in_chans=1来改变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timm </a:t>
            </a:r>
            <a:r>
              <a:rPr lang="zh-CN" altLang="en-US" dirty="0">
                <a:solidFill>
                  <a:schemeClr val="bg1"/>
                </a:solidFill>
              </a:rPr>
              <a:t>框架实战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数据</a:t>
            </a:r>
            <a:r>
              <a:rPr lang="zh-CN" altLang="en-US" dirty="0"/>
              <a:t>生成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4291330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key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zh-CN" altLang="en-US" sz="1800" spc="130" dirty="0">
                <a:solidFill>
                  <a:schemeClr val="bg1"/>
                </a:solidFill>
              </a:rPr>
              <a:t>如何将</a:t>
            </a:r>
            <a:r>
              <a:rPr lang="en-US" altLang="zh-CN" sz="1800" spc="130" dirty="0">
                <a:solidFill>
                  <a:schemeClr val="bg1"/>
                </a:solidFill>
              </a:rPr>
              <a:t>eeg</a:t>
            </a:r>
            <a:r>
              <a:rPr lang="zh-CN" altLang="en-US" sz="1800" spc="130" dirty="0">
                <a:solidFill>
                  <a:schemeClr val="bg1"/>
                </a:solidFill>
              </a:rPr>
              <a:t>转化为</a:t>
            </a:r>
            <a:r>
              <a:rPr lang="en-US" altLang="zh-CN" sz="1800" spc="130" dirty="0">
                <a:solidFill>
                  <a:schemeClr val="bg1"/>
                </a:solidFill>
              </a:rPr>
              <a:t>sepc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zh-CN" altLang="en-US" sz="1800" spc="130" dirty="0">
                <a:solidFill>
                  <a:schemeClr val="bg1"/>
                </a:solidFill>
              </a:rPr>
              <a:t>如果验证成功</a:t>
            </a:r>
            <a:r>
              <a:rPr lang="en-US" altLang="zh-CN" sz="1800" spc="130" dirty="0">
                <a:solidFill>
                  <a:schemeClr val="bg1"/>
                </a:solidFill>
              </a:rPr>
              <a:t> 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zh-CN" altLang="en-US" sz="1800" spc="130" dirty="0">
                <a:solidFill>
                  <a:schemeClr val="bg1"/>
                </a:solidFill>
              </a:rPr>
              <a:t>可以有很多处理策略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https://www.kaggle.com/code/cdeotte/how-to-make-spectrogram-from-eeg</a:t>
            </a:r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eeg to spec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71720" y="1124585"/>
            <a:ext cx="6948805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bird sound</a:t>
            </a:r>
            <a:r>
              <a:rPr spc="130">
                <a:solidFill>
                  <a:schemeClr val="bg1"/>
                </a:solidFill>
                <a:sym typeface="+mn-ea"/>
              </a:rPr>
              <a:t>网络详解</a:t>
            </a:r>
            <a:br>
              <a: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1694180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1. </a:t>
            </a:r>
            <a:r>
              <a:rPr lang="zh-CN" altLang="en-US" sz="1800" spc="130" dirty="0">
                <a:solidFill>
                  <a:schemeClr val="bg1"/>
                </a:solidFill>
              </a:rPr>
              <a:t>随机</a:t>
            </a:r>
            <a:r>
              <a:rPr lang="en-US" altLang="zh-CN" sz="1800" spc="130" dirty="0">
                <a:solidFill>
                  <a:schemeClr val="bg1"/>
                </a:solidFill>
              </a:rPr>
              <a:t>crop 30s</a:t>
            </a:r>
            <a:r>
              <a:rPr lang="zh-CN" altLang="en-US" sz="1800" spc="130" dirty="0">
                <a:solidFill>
                  <a:schemeClr val="bg1"/>
                </a:solidFill>
              </a:rPr>
              <a:t>的声音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2. </a:t>
            </a:r>
            <a:r>
              <a:rPr lang="zh-CN" altLang="en-US" sz="1800" spc="130" dirty="0">
                <a:solidFill>
                  <a:schemeClr val="bg1"/>
                </a:solidFill>
              </a:rPr>
              <a:t>经过</a:t>
            </a:r>
            <a:r>
              <a:rPr lang="en-US" altLang="zh-CN" sz="1800" spc="130" dirty="0">
                <a:solidFill>
                  <a:schemeClr val="bg1"/>
                </a:solidFill>
              </a:rPr>
              <a:t>melspec</a:t>
            </a:r>
            <a:r>
              <a:rPr lang="zh-CN" altLang="en-US" sz="1800" spc="130" dirty="0">
                <a:solidFill>
                  <a:schemeClr val="bg1"/>
                </a:solidFill>
              </a:rPr>
              <a:t>， </a:t>
            </a:r>
            <a:r>
              <a:rPr lang="en-US" altLang="zh-CN" sz="1800" spc="130" dirty="0">
                <a:solidFill>
                  <a:schemeClr val="bg1"/>
                </a:solidFill>
              </a:rPr>
              <a:t>sound</a:t>
            </a:r>
            <a:r>
              <a:rPr lang="zh-CN" altLang="en-US" sz="1800" spc="130" dirty="0">
                <a:solidFill>
                  <a:schemeClr val="bg1"/>
                </a:solidFill>
              </a:rPr>
              <a:t>被切分为</a:t>
            </a:r>
            <a:r>
              <a:rPr lang="en-US" altLang="zh-CN" sz="1800" spc="130" dirty="0">
                <a:solidFill>
                  <a:schemeClr val="bg1"/>
                </a:solidFill>
              </a:rPr>
              <a:t>6</a:t>
            </a:r>
            <a:r>
              <a:rPr lang="zh-CN" altLang="en-US" sz="1800" spc="130" dirty="0">
                <a:solidFill>
                  <a:schemeClr val="bg1"/>
                </a:solidFill>
              </a:rPr>
              <a:t>部分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3. mix-up aug </a:t>
            </a:r>
            <a:r>
              <a:rPr lang="zh-CN" altLang="en-US" sz="1800" spc="130" dirty="0">
                <a:solidFill>
                  <a:schemeClr val="bg1"/>
                </a:solidFill>
              </a:rPr>
              <a:t>在</a:t>
            </a:r>
            <a:r>
              <a:rPr lang="en-US" altLang="zh-CN" sz="1800" spc="130" dirty="0">
                <a:solidFill>
                  <a:schemeClr val="bg1"/>
                </a:solidFill>
              </a:rPr>
              <a:t>within </a:t>
            </a:r>
            <a:r>
              <a:rPr lang="zh-CN" altLang="en-US" sz="1800" spc="130" dirty="0">
                <a:solidFill>
                  <a:schemeClr val="bg1"/>
                </a:solidFill>
              </a:rPr>
              <a:t>和 </a:t>
            </a:r>
            <a:r>
              <a:rPr lang="en-US" altLang="zh-CN" sz="1800" spc="130" dirty="0">
                <a:solidFill>
                  <a:schemeClr val="bg1"/>
                </a:solidFill>
              </a:rPr>
              <a:t>between</a:t>
            </a:r>
            <a:r>
              <a:rPr lang="zh-CN" altLang="en-US" sz="1800" spc="130" dirty="0">
                <a:solidFill>
                  <a:schemeClr val="bg1"/>
                </a:solidFill>
              </a:rPr>
              <a:t>间数据增强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bird sound model structure</a:t>
            </a:r>
            <a:endParaRPr lang="en-US" altLang="zh-CN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" y="3681095"/>
            <a:ext cx="10356850" cy="22218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1693</Words>
  <Application>WPS Presentation</Application>
  <PresentationFormat>宽屏</PresentationFormat>
  <Paragraphs>132</Paragraphs>
  <Slides>14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思源黑体 CN Bold</vt:lpstr>
      <vt:lpstr>黑体</vt:lpstr>
      <vt:lpstr>思源黑体 CN Regular</vt:lpstr>
      <vt:lpstr>微软雅黑 Light</vt:lpstr>
      <vt:lpstr>等线</vt:lpstr>
      <vt:lpstr>思源黑体 CN Light</vt:lpstr>
      <vt:lpstr>Arial Unicode MS</vt:lpstr>
      <vt:lpstr>深度学习项目PPT模板V1.4</vt:lpstr>
      <vt:lpstr>Kaggle HMS脑电波分类大赛     timm 框架实战</vt:lpstr>
      <vt:lpstr>PowerPoint 演示文稿</vt:lpstr>
      <vt:lpstr>1 timm框架实战</vt:lpstr>
      <vt:lpstr>1 timm框架实战</vt:lpstr>
      <vt:lpstr>1 timm框架实战</vt:lpstr>
      <vt:lpstr>1 timm框架实战</vt:lpstr>
      <vt:lpstr>1 timm框架实战</vt:lpstr>
      <vt:lpstr>2 数据生成</vt:lpstr>
      <vt:lpstr>3 bird sound网络详解 </vt:lpstr>
      <vt:lpstr>3 bird sound网络详解 </vt:lpstr>
      <vt:lpstr>3 问题解答 </vt:lpstr>
      <vt:lpstr>我承诺： 4周努力上TOP100！</vt:lpstr>
      <vt:lpstr>结语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will</cp:lastModifiedBy>
  <cp:revision>1649</cp:revision>
  <dcterms:created xsi:type="dcterms:W3CDTF">2024-01-20T06:41:00Z</dcterms:created>
  <dcterms:modified xsi:type="dcterms:W3CDTF">2024-08-04T12:36:50Z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1033-12.2.0.17545</vt:lpwstr>
  </property>
  <property fmtid="{D5CDD505-2E9C-101B-9397-08002B2CF9AE}" pid="3" name="ICV">
    <vt:lpwstr>C2049CA3071E418080DB1924DED7BB77</vt:lpwstr>
  </property>
</Properties>
</file>